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541BE4-0917-4025-B849-AD3C8B02B1D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85FCCF-4192-4832-8265-3CF42AF719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BC89F2-96F1-41B1-8995-FE84EE2B45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B4E7DB-F1B8-4B63-B83F-68295FB83BC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A30892-9800-493E-9F67-969F81B09A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AED3F4-1EB9-49F9-A3A4-B97CC61E3E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CBB8FF-471E-4232-975E-145348B41A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142F56-E8E7-40D0-955D-B9CD77E12D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42EB1D-C085-4A10-A031-2EDFC20071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7AF42B-05B1-46B6-844D-4BA217A1DB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0AD4A3-6A58-485D-8E67-C5984F31BB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030031-BAB2-477E-99ED-C25F4DE319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78200" cy="56682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0" y="0"/>
            <a:ext cx="10078200" cy="3778200"/>
          </a:xfrm>
          <a:prstGeom prst="rect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latin typeface="Arial"/>
              </a:rPr>
              <a:t>Click to edit the </a:t>
            </a:r>
            <a:r>
              <a:rPr b="0" lang="en-IN" sz="1800" spc="-1" strike="noStrike">
                <a:latin typeface="Arial"/>
              </a:rPr>
              <a:t>title 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Click to edit the outline text format</a:t>
            </a:r>
            <a:endParaRPr b="0" lang="en-IN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Second Outline Level</a:t>
            </a:r>
            <a:endParaRPr b="0" lang="en-IN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00" spc="-1" strike="noStrike">
                <a:latin typeface="Arial"/>
              </a:rPr>
              <a:t>Fourth Outline Level</a:t>
            </a:r>
            <a:endParaRPr b="0" lang="en-IN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Fifth Outline Level</a:t>
            </a:r>
            <a:endParaRPr b="0" lang="en-IN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Sixth Outline Level</a:t>
            </a:r>
            <a:endParaRPr b="0" lang="en-IN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Seventh Outline Level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>
          <a:xfrm>
            <a:off x="3420000" y="5400000"/>
            <a:ext cx="3238200" cy="26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1" lang="en-IN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0" lang="en-IN" sz="1800" spc="-1" strike="noStrike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>
          <a:xfrm>
            <a:off x="9180000" y="5130000"/>
            <a:ext cx="718200" cy="53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ctr">
            <a:noAutofit/>
          </a:bodyPr>
          <a:lstStyle>
            <a:lvl1pPr algn="ctr">
              <a:lnSpc>
                <a:spcPct val="100000"/>
              </a:lnSpc>
              <a:buNone/>
              <a:defRPr b="1" lang="en-IN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90D17A5-6315-43B0-8B49-93A853D6E8C0}" type="slidenum">
              <a:rPr b="1" lang="en-IN" sz="1800" spc="-1" strike="noStrike">
                <a:solidFill>
                  <a:srgbClr val="ffffff"/>
                </a:solidFill>
                <a:latin typeface="Noto Sans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>
          <a:xfrm>
            <a:off x="360000" y="5400000"/>
            <a:ext cx="2878200" cy="26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5400000"/>
            <a:ext cx="10078200" cy="2682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0" y="0"/>
            <a:ext cx="10078200" cy="1213200"/>
          </a:xfrm>
          <a:prstGeom prst="rect">
            <a:avLst/>
          </a:prstGeom>
          <a:solidFill>
            <a:srgbClr val="2c3e50"/>
          </a:solidFill>
          <a:ln w="108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>
            <a:off x="9315000" y="5175000"/>
            <a:ext cx="448200" cy="448200"/>
          </a:xfrm>
          <a:prstGeom prst="ellipse">
            <a:avLst/>
          </a:prstGeom>
          <a:solidFill>
            <a:srgbClr val="1abc9c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"/>
          <p:cNvSpPr/>
          <p:nvPr/>
        </p:nvSpPr>
        <p:spPr>
          <a:xfrm>
            <a:off x="9180000" y="5130000"/>
            <a:ext cx="718200" cy="53820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408240"/>
              </a:tabLst>
            </a:pPr>
            <a:fld id="{D9931305-706D-4B6D-838E-635731299A1F}" type="slidenum">
              <a:rPr b="1" lang="en-IN" sz="1800" spc="-1" strike="noStrike">
                <a:solidFill>
                  <a:srgbClr val="ffffff"/>
                </a:solidFill>
                <a:latin typeface="Noto Sans"/>
                <a:ea typeface="DejaVu Sans"/>
              </a:rPr>
              <a:t>&lt;number&gt;</a:t>
            </a:fld>
            <a:endParaRPr b="0" lang="en-IN" sz="1800" spc="-1" strike="noStrike">
              <a:latin typeface="Aria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ftr" idx="4"/>
          </p:nvPr>
        </p:nvSpPr>
        <p:spPr>
          <a:xfrm>
            <a:off x="3420000" y="5400000"/>
            <a:ext cx="3238200" cy="26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1" lang="en-IN" sz="1800" spc="-1" strike="noStrike">
                <a:solidFill>
                  <a:srgbClr val="ffffff"/>
                </a:solidFill>
                <a:latin typeface="Noto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1" lang="en-IN" sz="1800" spc="-1" strike="noStrike">
                <a:solidFill>
                  <a:srgbClr val="ffffff"/>
                </a:solidFill>
                <a:latin typeface="Noto Sans"/>
              </a:rPr>
              <a:t>&lt;footer&gt;</a:t>
            </a:r>
            <a:endParaRPr b="0" lang="en-IN" sz="1800" spc="-1" strike="noStrike"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dt" idx="5"/>
          </p:nvPr>
        </p:nvSpPr>
        <p:spPr>
          <a:xfrm>
            <a:off x="360000" y="5400000"/>
            <a:ext cx="2878200" cy="268200"/>
          </a:xfrm>
          <a:prstGeom prst="rect">
            <a:avLst/>
          </a:prstGeom>
          <a:noFill/>
          <a:ln w="7200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0" y="1080"/>
            <a:ext cx="9358200" cy="71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anchorCtr="1">
            <a:noAutofit/>
          </a:bodyPr>
          <a:p>
            <a:pPr>
              <a:lnSpc>
                <a:spcPct val="15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Aid Escalating Internet Coverage</a:t>
            </a:r>
            <a:endParaRPr b="0" lang="en-IN" sz="27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360000" y="3915000"/>
            <a:ext cx="9358200" cy="148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IN" sz="2200" spc="-1" strike="noStrike">
                <a:solidFill>
                  <a:srgbClr val="ffffff"/>
                </a:solidFill>
                <a:latin typeface="Noto Sans"/>
              </a:rPr>
              <a:t>Team- Zero Accuracy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IN" sz="2200" spc="-1" strike="noStrike">
                <a:solidFill>
                  <a:srgbClr val="ffffff"/>
                </a:solidFill>
                <a:latin typeface="Noto Sans"/>
              </a:rPr>
              <a:t>Prasad Magdum (MT2022078)      Prateek Chhimwal (MT2022080)</a:t>
            </a:r>
            <a:endParaRPr b="0" lang="en-IN" sz="22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3600000" y="1260000"/>
            <a:ext cx="2878560" cy="201348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Validation (‘auc_roc’ score)</a:t>
            </a:r>
            <a:endParaRPr b="0" lang="en-IN" sz="27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8279640" y="360"/>
            <a:ext cx="1798560" cy="1257840"/>
          </a:xfrm>
          <a:prstGeom prst="rect">
            <a:avLst/>
          </a:prstGeom>
          <a:ln w="10800">
            <a:noFill/>
          </a:ln>
        </p:spPr>
      </p:pic>
      <p:graphicFrame>
        <p:nvGraphicFramePr>
          <p:cNvPr id="142" name=""/>
          <p:cNvGraphicFramePr/>
          <p:nvPr/>
        </p:nvGraphicFramePr>
        <p:xfrm>
          <a:off x="279720" y="1494000"/>
          <a:ext cx="5075280" cy="359928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719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Logistic Regression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latin typeface="Arial"/>
                        </a:rPr>
                        <a:t>0.8762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XG-Boost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latin typeface="Arial"/>
                        </a:rPr>
                        <a:t>0.8629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K-Nearest Neighbor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latin typeface="Arial"/>
                        </a:rPr>
                        <a:t>0.8604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Support Vector Machine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latin typeface="Arial"/>
                        </a:rPr>
                        <a:t>0.8580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210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Voting Ensemble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latin typeface="Arial"/>
                        </a:rPr>
                        <a:t>0.8536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  <a:ea typeface="Noto Sans CJK SC"/>
              </a:rPr>
              <a:t>Testing (‘auc_roc’ score) </a:t>
            </a:r>
            <a:endParaRPr b="0" lang="en-IN" sz="27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8279640" y="360"/>
            <a:ext cx="1798560" cy="1257840"/>
          </a:xfrm>
          <a:prstGeom prst="rect">
            <a:avLst/>
          </a:prstGeom>
          <a:ln w="10800">
            <a:noFill/>
          </a:ln>
        </p:spPr>
      </p:pic>
      <p:graphicFrame>
        <p:nvGraphicFramePr>
          <p:cNvPr id="145" name=""/>
          <p:cNvGraphicFramePr/>
          <p:nvPr/>
        </p:nvGraphicFramePr>
        <p:xfrm>
          <a:off x="280080" y="1494360"/>
          <a:ext cx="5075280" cy="359928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719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Logistic Regression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latin typeface="Arial"/>
                        </a:rPr>
                        <a:t>0.8816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XG-Boost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latin typeface="Arial"/>
                        </a:rPr>
                        <a:t>0.8722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K-Nearest Neighbor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latin typeface="Arial"/>
                        </a:rPr>
                        <a:t>0.8662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Support Vector Machine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latin typeface="Arial"/>
                        </a:rPr>
                        <a:t>0.8694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210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Voting Ensemble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latin typeface="Arial"/>
                        </a:rPr>
                        <a:t>0.8728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  <a:ea typeface="Noto Sans CJK SC"/>
              </a:rPr>
              <a:t>Contributions by Team Members </a:t>
            </a:r>
            <a:endParaRPr b="0" lang="en-IN" sz="27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8279640" y="360"/>
            <a:ext cx="1798560" cy="1257840"/>
          </a:xfrm>
          <a:prstGeom prst="rect">
            <a:avLst/>
          </a:prstGeom>
          <a:ln w="10800">
            <a:noFill/>
          </a:ln>
        </p:spPr>
      </p:pic>
      <p:sp>
        <p:nvSpPr>
          <p:cNvPr id="148" name=""/>
          <p:cNvSpPr/>
          <p:nvPr/>
        </p:nvSpPr>
        <p:spPr>
          <a:xfrm>
            <a:off x="1800" y="1138680"/>
            <a:ext cx="10078200" cy="444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Prasad Magdum (MT2022078)</a:t>
            </a:r>
            <a:endParaRPr b="0" lang="en-IN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Performed data preprocessing by checking for null, missing (“?”) &amp; duplicate value, converted categorical data to numeric data, dropped columns with irrelevant information.</a:t>
            </a:r>
            <a:endParaRPr b="0" lang="en-IN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  <a:tabLst>
                <a:tab algn="l" pos="40824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Inorder to make our model more robust, in data preprocessing  predicted “alchemy_category” using decision tree classifier &amp; “alchemy_category score” using linear regression.</a:t>
            </a:r>
            <a:endParaRPr b="0" lang="en-IN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  <a:tabLst>
                <a:tab algn="l" pos="40824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Used 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TD-IDF weighted Word2Vec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 by c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DejaVu Sans"/>
              </a:rPr>
              <a:t>alculating TF-IDF value of each word and then by multiplying TF-IDF value with the corresponding word &amp; then divided the sum by TF-IDF value’s sum.</a:t>
            </a:r>
            <a:endParaRPr b="0" lang="en-IN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  <a:tabLst>
                <a:tab algn="l" pos="408240"/>
              </a:tabLst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Applied Logistic Regression, XG-Boost with randomized search to train our model on the training data set and predicted “</a:t>
            </a:r>
            <a:r>
              <a:rPr b="1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Ad-worthy</a:t>
            </a: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” or “</a:t>
            </a:r>
            <a:r>
              <a:rPr b="1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NOT Ad-worthy</a:t>
            </a: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DejaVu Sans"/>
              </a:rPr>
              <a:t>” probabilty values.</a:t>
            </a:r>
            <a:endParaRPr b="0" lang="en-IN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1" lang="en-IN" sz="1600" spc="-1" strike="noStrike">
                <a:solidFill>
                  <a:srgbClr val="000000"/>
                </a:solidFill>
                <a:latin typeface="Arial"/>
                <a:ea typeface="DejaVu Sans"/>
              </a:rPr>
              <a:t>Prateek Chhimwal (MT2022080)</a:t>
            </a:r>
            <a:endParaRPr b="0" lang="en-IN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  <a:tabLst>
                <a:tab algn="l" pos="40824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To expose trends, relationships, and patterns that were not readily apparent through exploratory data analysis involving checking for skewness in the features, standardizing the data, removing outlier from the dataset.</a:t>
            </a:r>
            <a:endParaRPr b="0" lang="en-IN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  <a:tabLst>
                <a:tab algn="l" pos="40824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Applied text preprocessing on the “page_description” column removing symbols, numerals etc, tokenization, removed stop-words, lemmatization &amp; selected only unique words. </a:t>
            </a:r>
            <a:endParaRPr b="0" lang="en-IN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  <a:tabLst>
                <a:tab algn="l" pos="408240"/>
              </a:tabLst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Used </a:t>
            </a:r>
            <a:r>
              <a:rPr b="1" lang="en-IN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TF-IDF vectorizer</a:t>
            </a:r>
            <a:r>
              <a:rPr b="0" lang="en-IN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 to convert textual data to vector to be used as an input for our training model.</a:t>
            </a:r>
            <a:endParaRPr b="0" lang="en-IN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"/>
              <a:tabLst>
                <a:tab algn="l" pos="408240"/>
              </a:tabLst>
            </a:pP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Applied Support vector machine, Voting ensemble (Logistic Regression, SVM, Decison Tree) with Soft Voting</a:t>
            </a:r>
            <a:r>
              <a:rPr b="0" lang="en-IN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 to train our model on the training data set and predicted “</a:t>
            </a:r>
            <a:r>
              <a:rPr b="1" lang="en-IN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Ad-worthy</a:t>
            </a: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” or “</a:t>
            </a:r>
            <a:r>
              <a:rPr b="1" lang="en-IN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NOT Ad-worthy</a:t>
            </a:r>
            <a:r>
              <a:rPr b="0" lang="en-IN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” probabilty values.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Exploratory Data Analysis</a:t>
            </a:r>
            <a:endParaRPr b="0" lang="en-IN" sz="27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8279640" y="360"/>
            <a:ext cx="1798560" cy="1257840"/>
          </a:xfrm>
          <a:prstGeom prst="rect">
            <a:avLst/>
          </a:prstGeom>
          <a:ln w="10800">
            <a:noFill/>
          </a:ln>
        </p:spPr>
      </p:pic>
      <p:graphicFrame>
        <p:nvGraphicFramePr>
          <p:cNvPr id="92" name=""/>
          <p:cNvGraphicFramePr/>
          <p:nvPr/>
        </p:nvGraphicFramePr>
        <p:xfrm>
          <a:off x="0" y="1080000"/>
          <a:ext cx="8279640" cy="4242600"/>
        </p:xfrm>
        <a:graphic>
          <a:graphicData uri="http://schemas.openxmlformats.org/drawingml/2006/table">
            <a:tbl>
              <a:tblPr/>
              <a:tblGrid>
                <a:gridCol w="2760120"/>
                <a:gridCol w="2760120"/>
                <a:gridCol w="2759760"/>
              </a:tblGrid>
              <a:tr h="19771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Standardization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Outlier Removal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Skewness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265840">
                <a:tc>
                  <a:txBody>
                    <a:bodyPr lIns="90000" rIns="90000" anchor="t">
                      <a:noAutofit/>
                    </a:bodyPr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algn="l" pos="408240"/>
                        </a:tabLst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Avenir Next LT Pro"/>
                        </a:rPr>
                        <a:t>We have standardized all the columns in the dataset.</a:t>
                      </a:r>
                      <a:endParaRPr b="0" lang="en-IN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algn="l" pos="408240"/>
                        </a:tabLst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Avenir Next LT Pro"/>
                          <a:ea typeface="Avenir Next LT Pro"/>
                        </a:rPr>
                        <a:t>If the data point lies beyond upper whisker and lower whisker we brought them between lower whisker and upper whisker.</a:t>
                      </a:r>
                      <a:endParaRPr b="0" lang="en-IN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marL="216000" indent="-216000">
                        <a:lnSpc>
                          <a:spcPct val="100000"/>
                        </a:lnSpc>
                        <a:buClr>
                          <a:srgbClr val="000000"/>
                        </a:buClr>
                        <a:buSzPct val="45000"/>
                        <a:buFont typeface="Wingdings" charset="2"/>
                        <a:buChar char=""/>
                        <a:tabLst>
                          <a:tab algn="l" pos="408240"/>
                        </a:tabLst>
                      </a:pPr>
                      <a:r>
                        <a:rPr b="0" lang="en-US" sz="1500" spc="-1" strike="noStrike">
                          <a:solidFill>
                            <a:srgbClr val="000000"/>
                          </a:solidFill>
                          <a:latin typeface="Avenir Next LT Pro"/>
                          <a:ea typeface="Avenir Next LT Pro"/>
                        </a:rPr>
                        <a:t>To check whether the data is significantly skewed or not.</a:t>
                      </a:r>
                      <a:endParaRPr b="0" lang="en-IN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93" name="Picture 6" descr="Chart, box and whiske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2880000" y="1440000"/>
            <a:ext cx="1761480" cy="146268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5" descr="Chart, histogram&#10;&#10;Description automatically generated"/>
          <p:cNvPicPr/>
          <p:nvPr/>
        </p:nvPicPr>
        <p:blipFill>
          <a:blip r:embed="rId3"/>
          <a:stretch/>
        </p:blipFill>
        <p:spPr>
          <a:xfrm>
            <a:off x="70560" y="1455480"/>
            <a:ext cx="1907640" cy="142272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4"/>
          <a:stretch/>
        </p:blipFill>
        <p:spPr>
          <a:xfrm>
            <a:off x="5580000" y="1440000"/>
            <a:ext cx="1826280" cy="143820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Data Preprocessing</a:t>
            </a:r>
            <a:endParaRPr b="0" lang="en-IN" sz="2700" spc="-1" strike="noStrike">
              <a:latin typeface="Arial"/>
            </a:endParaRPr>
          </a:p>
        </p:txBody>
      </p:sp>
      <p:graphicFrame>
        <p:nvGraphicFramePr>
          <p:cNvPr id="97" name=""/>
          <p:cNvGraphicFramePr/>
          <p:nvPr/>
        </p:nvGraphicFramePr>
        <p:xfrm>
          <a:off x="180000" y="1485000"/>
          <a:ext cx="9719280" cy="2294640"/>
        </p:xfrm>
        <a:graphic>
          <a:graphicData uri="http://schemas.openxmlformats.org/drawingml/2006/table">
            <a:tbl>
              <a:tblPr/>
              <a:tblGrid>
                <a:gridCol w="1943280"/>
                <a:gridCol w="1943280"/>
                <a:gridCol w="1943280"/>
                <a:gridCol w="1943280"/>
                <a:gridCol w="1946520"/>
              </a:tblGrid>
              <a:tr h="9990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Checked for NULL? 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Checked Missing Values?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Checked for Duplicate values?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Datatype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Dropped columns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2960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6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No NULL values. 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6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Present in the dataset.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6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No duplicate values.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6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Converted OBJECT to  NUMERIC  datatype.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6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frame_based (All zeros)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endParaRPr b="0" lang="en-IN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is_news(? or 1)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98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8279640" y="360"/>
            <a:ext cx="1798560" cy="1257840"/>
          </a:xfrm>
          <a:prstGeom prst="rect">
            <a:avLst/>
          </a:prstGeom>
          <a:ln w="10800">
            <a:noFill/>
          </a:ln>
        </p:spPr>
      </p:pic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720000" y="3960000"/>
            <a:ext cx="8998200" cy="1303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pPr marL="432000" indent="-324000">
              <a:lnSpc>
                <a:spcPct val="100000"/>
              </a:lnSpc>
              <a:spcAft>
                <a:spcPts val="1414"/>
              </a:spcAft>
              <a:buNone/>
              <a:tabLst>
                <a:tab algn="l" pos="0"/>
              </a:tabLst>
            </a:pPr>
            <a:r>
              <a:rPr b="1" lang="en-IN" sz="1800" spc="-1" strike="noStrike">
                <a:solidFill>
                  <a:srgbClr val="2c3e50"/>
                </a:solidFill>
                <a:latin typeface="Noto Sans"/>
              </a:rPr>
              <a:t>Handling missing values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4"/>
              </a:spcAft>
              <a:buNone/>
              <a:tabLst>
                <a:tab algn="l" pos="0"/>
              </a:tabLst>
            </a:pPr>
            <a:r>
              <a:rPr b="1" lang="en-IN" sz="1800" spc="-1" strike="noStrike">
                <a:solidFill>
                  <a:srgbClr val="2c3e50"/>
                </a:solidFill>
                <a:latin typeface="Noto Sans"/>
              </a:rPr>
              <a:t>alchemy_category- Replaced “?” with (Mode=recreation).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4"/>
              </a:spcAft>
              <a:buNone/>
              <a:tabLst>
                <a:tab algn="l" pos="0"/>
              </a:tabLst>
            </a:pPr>
            <a:r>
              <a:rPr b="1" lang="en-IN" sz="1800" spc="-1" strike="noStrike">
                <a:solidFill>
                  <a:srgbClr val="2c3e50"/>
                </a:solidFill>
                <a:latin typeface="Noto Sans"/>
              </a:rPr>
              <a:t>alchemy_category_score- Replaced “?” with Mean value.</a:t>
            </a:r>
            <a:endParaRPr b="0" lang="en-IN" sz="1800" spc="-1" strike="noStrike">
              <a:latin typeface="Arial"/>
            </a:endParaRPr>
          </a:p>
          <a:p>
            <a:pPr marL="864000" indent="-324000">
              <a:lnSpc>
                <a:spcPct val="100000"/>
              </a:lnSpc>
              <a:spcAft>
                <a:spcPts val="850"/>
              </a:spcAft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2c3e50"/>
                </a:solidFill>
                <a:latin typeface="Noto Sans"/>
              </a:rPr>
              <a:t>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278280" y="3960000"/>
            <a:ext cx="358200" cy="17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ffffff"/>
          </a:solidFill>
          <a:ln w="10800">
            <a:solidFill>
              <a:srgbClr val="1abc9c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Data Preprocessing (Continued)</a:t>
            </a:r>
            <a:endParaRPr b="0" lang="en-IN" sz="27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8279640" y="360"/>
            <a:ext cx="1798560" cy="1257840"/>
          </a:xfrm>
          <a:prstGeom prst="rect">
            <a:avLst/>
          </a:prstGeom>
          <a:ln w="10800">
            <a:noFill/>
          </a:ln>
        </p:spPr>
      </p:pic>
      <p:graphicFrame>
        <p:nvGraphicFramePr>
          <p:cNvPr id="103" name=""/>
          <p:cNvGraphicFramePr/>
          <p:nvPr/>
        </p:nvGraphicFramePr>
        <p:xfrm>
          <a:off x="180000" y="1440000"/>
          <a:ext cx="9179640" cy="2519640"/>
        </p:xfrm>
        <a:graphic>
          <a:graphicData uri="http://schemas.openxmlformats.org/drawingml/2006/table">
            <a:tbl>
              <a:tblPr/>
              <a:tblGrid>
                <a:gridCol w="4589280"/>
                <a:gridCol w="4590720"/>
              </a:tblGrid>
              <a:tr h="12592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2400" spc="-1" strike="noStrike">
                          <a:latin typeface="Arial"/>
                        </a:rPr>
                        <a:t>PREDICTION OF “alchemy_category”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2400" spc="-1" strike="noStrike">
                          <a:latin typeface="Arial"/>
                        </a:rPr>
                        <a:t>PREDICTION OF “alchemy_category_score”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26072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600" spc="-1" strike="noStrike">
                          <a:latin typeface="Arial"/>
                        </a:rPr>
                        <a:t>Data corresponding to “?” put into test dataset.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600" spc="-1" strike="noStrike">
                          <a:latin typeface="Arial"/>
                        </a:rPr>
                        <a:t>Remaining data taken as train dataset.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600" spc="-1" strike="noStrike">
                          <a:latin typeface="Arial"/>
                        </a:rPr>
                        <a:t>Applied Decision Tree algorithm to do multiclass classification.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1060"/>
                        </a:spcAft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600" spc="-1" strike="noStrike">
                          <a:latin typeface="Arial"/>
                        </a:rPr>
                        <a:t>Replaced “?” with the corressponding predicted values.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500" spc="-1" strike="noStrike">
                          <a:latin typeface="Arial"/>
                        </a:rPr>
                        <a:t>The data corresponding to “?” is put into test dataset.</a:t>
                      </a:r>
                      <a:endParaRPr b="0" lang="en-IN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500" spc="-1" strike="noStrike">
                          <a:latin typeface="Arial"/>
                        </a:rPr>
                        <a:t>Remaining data is taken as train dataset.</a:t>
                      </a:r>
                      <a:endParaRPr b="0" lang="en-IN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500" spc="-1" strike="noStrike">
                          <a:latin typeface="Arial"/>
                        </a:rPr>
                        <a:t>Predicting “alchemy_category_score” value using Linear Regression algorithm.</a:t>
                      </a:r>
                      <a:endParaRPr b="0" lang="en-IN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180000" y="4320000"/>
            <a:ext cx="5758200" cy="875160"/>
          </a:xfrm>
          <a:prstGeom prst="rect">
            <a:avLst/>
          </a:prstGeom>
          <a:ln w="10800"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7380000" y="4320000"/>
            <a:ext cx="718200" cy="788760"/>
          </a:xfrm>
          <a:prstGeom prst="rect">
            <a:avLst/>
          </a:prstGeom>
          <a:ln w="10800">
            <a:noFill/>
          </a:ln>
        </p:spPr>
      </p:pic>
      <p:sp>
        <p:nvSpPr>
          <p:cNvPr id="106" name=""/>
          <p:cNvSpPr/>
          <p:nvPr/>
        </p:nvSpPr>
        <p:spPr>
          <a:xfrm>
            <a:off x="6120000" y="4680000"/>
            <a:ext cx="1080000" cy="360"/>
          </a:xfrm>
          <a:prstGeom prst="line">
            <a:avLst/>
          </a:prstGeom>
          <a:ln w="10800">
            <a:solidFill>
              <a:srgbClr val="1abc9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0" y="360000"/>
            <a:ext cx="935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Natural Language Processing (Cleaning on</a:t>
            </a:r>
            <a:br>
              <a:rPr sz="2700"/>
            </a:b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”page_description” column)</a:t>
            </a:r>
            <a:endParaRPr b="0" lang="en-IN" sz="27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8279640" y="360"/>
            <a:ext cx="1798560" cy="1257840"/>
          </a:xfrm>
          <a:prstGeom prst="rect">
            <a:avLst/>
          </a:prstGeom>
          <a:ln w="10800">
            <a:noFill/>
          </a:ln>
        </p:spPr>
      </p:pic>
      <p:graphicFrame>
        <p:nvGraphicFramePr>
          <p:cNvPr id="109" name=""/>
          <p:cNvGraphicFramePr/>
          <p:nvPr/>
        </p:nvGraphicFramePr>
        <p:xfrm>
          <a:off x="519120" y="1492560"/>
          <a:ext cx="3260520" cy="3907080"/>
        </p:xfrm>
        <a:graphic>
          <a:graphicData uri="http://schemas.openxmlformats.org/drawingml/2006/table">
            <a:tbl>
              <a:tblPr/>
              <a:tblGrid>
                <a:gridCol w="3260880"/>
              </a:tblGrid>
              <a:tr h="7808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Text Preprocessing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808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Tokenization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808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Stop word removal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8084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Lemmatization</a:t>
                      </a:r>
                      <a:endParaRPr b="0" lang="en-IN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8408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408240"/>
                        </a:tabLst>
                      </a:pPr>
                      <a:r>
                        <a:rPr b="0" lang="en-IN" sz="1800" spc="-1" strike="noStrike">
                          <a:solidFill>
                            <a:srgbClr val="2c3e50"/>
                          </a:solidFill>
                          <a:latin typeface="Noto Sans"/>
                        </a:rPr>
                        <a:t>Select unique values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3960000" y="2414520"/>
            <a:ext cx="5758200" cy="283680"/>
          </a:xfrm>
          <a:prstGeom prst="rect">
            <a:avLst/>
          </a:prstGeom>
          <a:ln w="10800"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3960000" y="3060000"/>
            <a:ext cx="5773680" cy="358200"/>
          </a:xfrm>
          <a:prstGeom prst="rect">
            <a:avLst/>
          </a:prstGeom>
          <a:ln w="10800">
            <a:noFill/>
          </a:ln>
        </p:spPr>
      </p:pic>
      <p:pic>
        <p:nvPicPr>
          <p:cNvPr id="112" name="" descr=""/>
          <p:cNvPicPr/>
          <p:nvPr/>
        </p:nvPicPr>
        <p:blipFill>
          <a:blip r:embed="rId4"/>
          <a:srcRect l="0" t="0" r="50110" b="0"/>
          <a:stretch/>
        </p:blipFill>
        <p:spPr>
          <a:xfrm>
            <a:off x="3960000" y="3901320"/>
            <a:ext cx="5758200" cy="416880"/>
          </a:xfrm>
          <a:prstGeom prst="rect">
            <a:avLst/>
          </a:prstGeom>
          <a:ln w="10800">
            <a:noFill/>
          </a:ln>
        </p:spPr>
      </p:pic>
      <p:pic>
        <p:nvPicPr>
          <p:cNvPr id="113" name="" descr=""/>
          <p:cNvPicPr/>
          <p:nvPr/>
        </p:nvPicPr>
        <p:blipFill>
          <a:blip r:embed="rId5"/>
          <a:stretch/>
        </p:blipFill>
        <p:spPr>
          <a:xfrm>
            <a:off x="3960000" y="4680000"/>
            <a:ext cx="2426760" cy="455040"/>
          </a:xfrm>
          <a:prstGeom prst="rect">
            <a:avLst/>
          </a:prstGeom>
          <a:ln w="10800">
            <a:noFill/>
          </a:ln>
        </p:spPr>
      </p:pic>
      <p:pic>
        <p:nvPicPr>
          <p:cNvPr id="114" name="" descr=""/>
          <p:cNvPicPr/>
          <p:nvPr/>
        </p:nvPicPr>
        <p:blipFill>
          <a:blip r:embed="rId6"/>
          <a:stretch/>
        </p:blipFill>
        <p:spPr>
          <a:xfrm>
            <a:off x="3960000" y="1607760"/>
            <a:ext cx="5758200" cy="5504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80000" y="360000"/>
            <a:ext cx="935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Natural Language Processing </a:t>
            </a:r>
            <a:br>
              <a:rPr sz="2700"/>
            </a:b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(Word Embedding using TF-IDF)</a:t>
            </a:r>
            <a:endParaRPr b="0" lang="en-IN" sz="27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8279640" y="360"/>
            <a:ext cx="1798560" cy="1257840"/>
          </a:xfrm>
          <a:prstGeom prst="rect">
            <a:avLst/>
          </a:prstGeom>
          <a:ln w="10800">
            <a:noFill/>
          </a:ln>
        </p:spPr>
      </p:pic>
      <p:sp>
        <p:nvSpPr>
          <p:cNvPr id="117" name=""/>
          <p:cNvSpPr/>
          <p:nvPr/>
        </p:nvSpPr>
        <p:spPr>
          <a:xfrm>
            <a:off x="360000" y="1260000"/>
            <a:ext cx="8638200" cy="95040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IN" sz="1800" spc="-1" strike="noStrike">
                <a:solidFill>
                  <a:srgbClr val="2c3e50"/>
                </a:solidFill>
                <a:latin typeface="Noto Sans"/>
                <a:ea typeface="DejaVu Sans"/>
              </a:rPr>
              <a:t>Used TF-IDF vectorizer to transform the text in the “page_description” column into usable vector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409680" y="2098440"/>
            <a:ext cx="8408520" cy="959760"/>
          </a:xfrm>
          <a:prstGeom prst="rect">
            <a:avLst/>
          </a:prstGeom>
          <a:ln w="10800"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416880" y="3794400"/>
            <a:ext cx="3541320" cy="883800"/>
          </a:xfrm>
          <a:prstGeom prst="rect">
            <a:avLst/>
          </a:prstGeom>
          <a:ln w="10800">
            <a:noFill/>
          </a:ln>
        </p:spPr>
      </p:pic>
      <p:sp>
        <p:nvSpPr>
          <p:cNvPr id="120" name=""/>
          <p:cNvSpPr/>
          <p:nvPr/>
        </p:nvSpPr>
        <p:spPr>
          <a:xfrm>
            <a:off x="360000" y="3159000"/>
            <a:ext cx="8098200" cy="61920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IN" sz="1800" spc="-1" strike="noStrike">
                <a:solidFill>
                  <a:srgbClr val="2c3e50"/>
                </a:solidFill>
                <a:latin typeface="Noto Sans"/>
                <a:ea typeface="DejaVu Sans"/>
              </a:rPr>
              <a:t>Dimensionality reduction using single value decomposition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Natural Language Processing </a:t>
            </a:r>
            <a:br>
              <a:rPr sz="2700"/>
            </a:b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(Word Embedding using Word2Vec)</a:t>
            </a:r>
            <a:endParaRPr b="0" lang="en-IN" sz="2700" spc="-1" strike="noStrike"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8279640" y="360"/>
            <a:ext cx="1798560" cy="1257840"/>
          </a:xfrm>
          <a:prstGeom prst="rect">
            <a:avLst/>
          </a:prstGeom>
          <a:ln w="10800">
            <a:noFill/>
          </a:ln>
        </p:spPr>
      </p:pic>
      <p:sp>
        <p:nvSpPr>
          <p:cNvPr id="123" name=""/>
          <p:cNvSpPr/>
          <p:nvPr/>
        </p:nvSpPr>
        <p:spPr>
          <a:xfrm>
            <a:off x="180000" y="1262880"/>
            <a:ext cx="9898200" cy="89640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Aft>
                <a:spcPts val="1060"/>
              </a:spcAft>
              <a:buNone/>
              <a:tabLst>
                <a:tab algn="l" pos="408240"/>
              </a:tabLst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DejaVu Sans"/>
              </a:rPr>
              <a:t>TFIDF weighted Word2Vec </a:t>
            </a:r>
            <a:endParaRPr b="0" lang="en-IN" sz="21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060"/>
              </a:spcAft>
              <a:buNone/>
              <a:tabLst>
                <a:tab algn="l" pos="408240"/>
              </a:tabLst>
            </a:pPr>
            <a:r>
              <a:rPr b="0" lang="en-IN" sz="2100" spc="-1" strike="noStrike">
                <a:solidFill>
                  <a:srgbClr val="000000"/>
                </a:solidFill>
                <a:latin typeface="Arial"/>
                <a:ea typeface="DejaVu Sans"/>
              </a:rPr>
              <a:t>Calculated TF-IDF value of each word and then by multiplying TF-IDF value with the corresponding word &amp; then divided the sum by TF-IDF value’s sum.</a:t>
            </a:r>
            <a:endParaRPr b="0" lang="en-IN" sz="21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360000" y="2527200"/>
            <a:ext cx="5578200" cy="2691000"/>
          </a:xfrm>
          <a:prstGeom prst="rect">
            <a:avLst/>
          </a:prstGeom>
          <a:ln w="18000">
            <a:solidFill>
              <a:srgbClr val="ffbf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Training</a:t>
            </a:r>
            <a:endParaRPr b="0" lang="en-IN" sz="27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41760" y="1428840"/>
            <a:ext cx="9676440" cy="38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414"/>
              </a:spcAft>
              <a:buNone/>
              <a:tabLst>
                <a:tab algn="l" pos="0"/>
              </a:tabLst>
            </a:pPr>
            <a:r>
              <a:rPr b="1" lang="en-IN" sz="2100" spc="-1" strike="noStrike">
                <a:solidFill>
                  <a:srgbClr val="2c3e50"/>
                </a:solidFill>
                <a:latin typeface="Noto Sans"/>
              </a:rPr>
              <a:t>Used following models for training-</a:t>
            </a:r>
            <a:endParaRPr b="0" lang="en-IN" sz="21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4"/>
              </a:spcAft>
              <a:buNone/>
              <a:tabLst>
                <a:tab algn="l" pos="0"/>
              </a:tabLst>
            </a:pPr>
            <a:r>
              <a:rPr b="1" lang="en-IN" sz="2100" spc="-1" strike="noStrike">
                <a:solidFill>
                  <a:srgbClr val="2c3e50"/>
                </a:solidFill>
                <a:latin typeface="Noto Sans"/>
              </a:rPr>
              <a:t>1. Logistic Regression- </a:t>
            </a:r>
            <a:r>
              <a:rPr b="1" lang="en-IN" sz="1800" spc="-1" strike="noStrike">
                <a:solidFill>
                  <a:srgbClr val="2c3e50"/>
                </a:solidFill>
                <a:latin typeface="Noto Sans"/>
              </a:rPr>
              <a:t>max_iter=700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4"/>
              </a:spcAft>
              <a:buNone/>
              <a:tabLst>
                <a:tab algn="l" pos="0"/>
              </a:tabLst>
            </a:pPr>
            <a:r>
              <a:rPr b="1" lang="en-IN" sz="2100" spc="-1" strike="noStrike">
                <a:solidFill>
                  <a:srgbClr val="2c3e50"/>
                </a:solidFill>
                <a:latin typeface="Noto Sans"/>
              </a:rPr>
              <a:t>2. XG-Boost- </a:t>
            </a:r>
            <a:r>
              <a:rPr b="1" lang="en-IN" sz="1800" spc="-1" strike="noStrike">
                <a:solidFill>
                  <a:srgbClr val="2c3e50"/>
                </a:solidFill>
                <a:latin typeface="Noto Sans"/>
              </a:rPr>
              <a:t>Randomized Search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4"/>
              </a:spcAft>
              <a:buNone/>
              <a:tabLst>
                <a:tab algn="l" pos="0"/>
              </a:tabLst>
            </a:pPr>
            <a:r>
              <a:rPr b="1" lang="en-IN" sz="2100" spc="-1" strike="noStrike">
                <a:solidFill>
                  <a:srgbClr val="2c3e50"/>
                </a:solidFill>
                <a:latin typeface="Noto Sans"/>
              </a:rPr>
              <a:t>3. K-Nearest Neighbors- </a:t>
            </a:r>
            <a:r>
              <a:rPr b="1" lang="en-IN" sz="1800" spc="-1" strike="noStrike">
                <a:solidFill>
                  <a:srgbClr val="2c3e50"/>
                </a:solidFill>
                <a:latin typeface="Noto Sans"/>
              </a:rPr>
              <a:t>Randomized Search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4"/>
              </a:spcAft>
              <a:buNone/>
              <a:tabLst>
                <a:tab algn="l" pos="0"/>
              </a:tabLst>
            </a:pPr>
            <a:r>
              <a:rPr b="1" lang="en-IN" sz="2100" spc="-1" strike="noStrike">
                <a:solidFill>
                  <a:srgbClr val="2c3e50"/>
                </a:solidFill>
                <a:latin typeface="Noto Sans"/>
              </a:rPr>
              <a:t>4. Support Vector Machine- </a:t>
            </a:r>
            <a:r>
              <a:rPr b="1" lang="en-IN" sz="1800" spc="-1" strike="noStrike">
                <a:solidFill>
                  <a:srgbClr val="2c3e50"/>
                </a:solidFill>
                <a:latin typeface="Noto Sans"/>
              </a:rPr>
              <a:t>Radial Basis Kernel</a:t>
            </a:r>
            <a:endParaRPr b="0" lang="en-IN" sz="1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414"/>
              </a:spcAft>
              <a:buNone/>
              <a:tabLst>
                <a:tab algn="l" pos="0"/>
              </a:tabLst>
            </a:pPr>
            <a:r>
              <a:rPr b="1" lang="en-IN" sz="2100" spc="-1" strike="noStrike">
                <a:solidFill>
                  <a:srgbClr val="2c3e50"/>
                </a:solidFill>
                <a:latin typeface="Noto Sans"/>
              </a:rPr>
              <a:t>5. Voting Ensemble- </a:t>
            </a:r>
            <a:r>
              <a:rPr b="1" lang="en-IN" sz="1800" spc="-1" strike="noStrike">
                <a:solidFill>
                  <a:srgbClr val="2c3e50"/>
                </a:solidFill>
                <a:latin typeface="Noto Sans"/>
              </a:rPr>
              <a:t>Logistic Regression,SVM,Decision Tree with Soft Voting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8279640" y="360"/>
            <a:ext cx="1798560" cy="1257840"/>
          </a:xfrm>
          <a:prstGeom prst="rect">
            <a:avLst/>
          </a:prstGeom>
          <a:ln w="108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60000" y="225720"/>
            <a:ext cx="9358200" cy="71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Training (Hyperparameter Tuning </a:t>
            </a:r>
            <a:br>
              <a:rPr sz="2700"/>
            </a:br>
            <a:r>
              <a:rPr b="1" lang="en-IN" sz="2700" spc="-1" strike="noStrike">
                <a:solidFill>
                  <a:srgbClr val="ffffff"/>
                </a:solidFill>
                <a:latin typeface="Noto Sans"/>
              </a:rPr>
              <a:t>for XG-Boost and Random Forest)</a:t>
            </a:r>
            <a:endParaRPr b="0" lang="en-IN" sz="27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rcRect l="0" t="0" r="0" b="1129"/>
          <a:stretch/>
        </p:blipFill>
        <p:spPr>
          <a:xfrm>
            <a:off x="8279640" y="360"/>
            <a:ext cx="1798560" cy="1257840"/>
          </a:xfrm>
          <a:prstGeom prst="rect">
            <a:avLst/>
          </a:prstGeom>
          <a:ln w="10800"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146880" y="1713600"/>
            <a:ext cx="5930280" cy="1566720"/>
          </a:xfrm>
          <a:prstGeom prst="rect">
            <a:avLst/>
          </a:prstGeom>
          <a:ln w="10800"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7269480" y="1666080"/>
            <a:ext cx="2680560" cy="1580760"/>
          </a:xfrm>
          <a:prstGeom prst="rect">
            <a:avLst/>
          </a:prstGeom>
          <a:ln w="10800">
            <a:noFill/>
          </a:ln>
        </p:spPr>
      </p:pic>
      <p:sp>
        <p:nvSpPr>
          <p:cNvPr id="132" name=""/>
          <p:cNvSpPr/>
          <p:nvPr/>
        </p:nvSpPr>
        <p:spPr>
          <a:xfrm>
            <a:off x="6184080" y="2507400"/>
            <a:ext cx="875520" cy="7200"/>
          </a:xfrm>
          <a:prstGeom prst="line">
            <a:avLst/>
          </a:prstGeom>
          <a:ln w="10800">
            <a:solidFill>
              <a:srgbClr val="1abc9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"/>
          <p:cNvSpPr/>
          <p:nvPr/>
        </p:nvSpPr>
        <p:spPr>
          <a:xfrm>
            <a:off x="83880" y="1268640"/>
            <a:ext cx="3191760" cy="35388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IN" sz="1800" spc="-1" strike="noStrike">
                <a:solidFill>
                  <a:srgbClr val="2c3e50"/>
                </a:solidFill>
                <a:latin typeface="Noto Sans"/>
                <a:ea typeface="DejaVu Sans"/>
              </a:rPr>
              <a:t>XG-Boost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62640" y="3471480"/>
            <a:ext cx="3176280" cy="353880"/>
          </a:xfrm>
          <a:prstGeom prst="rect">
            <a:avLst/>
          </a:prstGeom>
          <a:noFill/>
          <a:ln w="108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408240"/>
              </a:tabLst>
            </a:pPr>
            <a:r>
              <a:rPr b="0" lang="en-IN" sz="1800" spc="-1" strike="noStrike">
                <a:solidFill>
                  <a:srgbClr val="2c3e50"/>
                </a:solidFill>
                <a:latin typeface="Noto Sans"/>
                <a:ea typeface="DejaVu Sans"/>
              </a:rPr>
              <a:t>K-Nearest Neighbor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" name=""/>
          <p:cNvSpPr/>
          <p:nvPr/>
        </p:nvSpPr>
        <p:spPr>
          <a:xfrm flipV="1">
            <a:off x="6158520" y="4384440"/>
            <a:ext cx="861480" cy="14040"/>
          </a:xfrm>
          <a:prstGeom prst="line">
            <a:avLst/>
          </a:prstGeom>
          <a:ln w="10800">
            <a:solidFill>
              <a:srgbClr val="1abc9c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" descr=""/>
          <p:cNvPicPr/>
          <p:nvPr/>
        </p:nvPicPr>
        <p:blipFill>
          <a:blip r:embed="rId4"/>
          <a:stretch/>
        </p:blipFill>
        <p:spPr>
          <a:xfrm>
            <a:off x="180000" y="3960000"/>
            <a:ext cx="5938920" cy="119880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5"/>
          <a:stretch/>
        </p:blipFill>
        <p:spPr>
          <a:xfrm>
            <a:off x="7200000" y="3960000"/>
            <a:ext cx="2608560" cy="37944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6"/>
          <a:stretch/>
        </p:blipFill>
        <p:spPr>
          <a:xfrm>
            <a:off x="7368480" y="4340520"/>
            <a:ext cx="2170440" cy="37944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7"/>
          <a:stretch/>
        </p:blipFill>
        <p:spPr>
          <a:xfrm>
            <a:off x="7380000" y="4721040"/>
            <a:ext cx="2399040" cy="379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2022-12-09T17:05:27Z</dcterms:created>
  <dc:creator/>
  <dc:description/>
  <dc:language>en-IN</dc:language>
  <cp:lastModifiedBy/>
  <dcterms:modified xsi:type="dcterms:W3CDTF">2022-12-13T22:23:04Z</dcterms:modified>
  <cp:revision>25</cp:revision>
  <dc:subject/>
  <dc:title>Midnightblue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